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74" r:id="rId4"/>
    <p:sldId id="275" r:id="rId5"/>
    <p:sldId id="276" r:id="rId6"/>
    <p:sldId id="277" r:id="rId7"/>
    <p:sldId id="272" r:id="rId8"/>
    <p:sldId id="279" r:id="rId9"/>
    <p:sldId id="280" r:id="rId10"/>
    <p:sldId id="257" r:id="rId11"/>
    <p:sldId id="258" r:id="rId12"/>
    <p:sldId id="259" r:id="rId13"/>
    <p:sldId id="262" r:id="rId14"/>
    <p:sldId id="260" r:id="rId15"/>
    <p:sldId id="261" r:id="rId16"/>
    <p:sldId id="263" r:id="rId17"/>
    <p:sldId id="264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6429-A4ED-6F09-1EF9-6035AC7B8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91B0F-1DCC-9885-2C9D-0579FB0BD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09C6D-A517-52A7-3741-87F51F0E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59E5-051B-49B6-B1F4-E9699680428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75A15-77B2-41E5-11AD-06976FC8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1EEAC-4747-1DA2-BB83-2718CCBC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375-FA4F-46D0-8BBD-44E7F460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9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C50F-B6CD-B5B0-E037-AABA77CB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B04D3-502D-BB07-A476-039843633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42DC1-6A60-BD7F-1CDF-BB7315AA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59E5-051B-49B6-B1F4-E9699680428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60414-EA2F-93BD-6DA4-A983E0B2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4D60D-C8AD-9C12-948E-54B869AD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375-FA4F-46D0-8BBD-44E7F460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6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D59935-2661-8B0A-02B9-B62B6D981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6F91E-05B5-0058-E845-9D8A2195A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86E1F-DA41-5109-16BC-E2BACC56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59E5-051B-49B6-B1F4-E9699680428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4406F-D20F-B94C-DA75-63C65236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0A3EA-2626-1BC5-DCB6-AAA1F9B9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375-FA4F-46D0-8BBD-44E7F460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0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2A82-A211-02D8-88D3-0ABB6DDD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C2CBE-E34F-D5B4-7DC7-751DF6B0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93ECF-EAD0-5CAC-3741-4C9A478E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59E5-051B-49B6-B1F4-E9699680428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379BC-3B58-7391-8E0C-1C73590C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38DA2-531C-E5F8-B7D7-A4088344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375-FA4F-46D0-8BBD-44E7F460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5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8C9F-FF1E-433C-6D97-D2C5E908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618E1-06D1-76E1-57F7-35C70102E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27D3C-68B0-007F-F18F-FBA1A358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59E5-051B-49B6-B1F4-E9699680428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B584E-B292-A77C-6E36-CBA9E137E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68D-63D7-9ACE-A6C8-DA08AEA9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375-FA4F-46D0-8BBD-44E7F460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3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00AB4-4F01-DD5C-C464-B195ED98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1C010-F72A-530E-AB6C-FC520CC6B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A5E0E-9F2F-5B74-737A-AA6F034C9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0F251-A5D8-8B47-7E51-B9979578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59E5-051B-49B6-B1F4-E9699680428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45944-DF23-5BFB-D9A0-EADBAA90D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50792-E99D-7E8A-A462-AF6CFA8B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375-FA4F-46D0-8BBD-44E7F460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461B-BDC6-ABC2-9CC3-DA387B60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659A-BA6A-6B21-288A-BDF3CCD99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58AB3-F7B8-5F47-0F94-8CCC7E7BD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6434C-5F26-B514-6846-D3379B776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D7F31-3CA9-9708-4F66-300D91543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EA830-9C1B-FC70-4E74-02EC1123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59E5-051B-49B6-B1F4-E9699680428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C4C1DA-6AFA-E9FB-C396-F278502E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93A9C9-E016-07B9-A579-815D48DD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375-FA4F-46D0-8BBD-44E7F460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4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6C86-85C2-C881-35EE-0257E13A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A8152-5835-3422-18C9-F17548CE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59E5-051B-49B6-B1F4-E9699680428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31AB7-E4AE-9F6E-D92C-DC6CC794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7CDCF-2D28-518A-03F6-A695E3FB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375-FA4F-46D0-8BBD-44E7F460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7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E9AADD-3A61-713C-3D9D-F8EF48C0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59E5-051B-49B6-B1F4-E9699680428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B9B12-8F8E-6EAE-8FF9-B783C408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173C0-4DA1-CC84-5383-A78B18B8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375-FA4F-46D0-8BBD-44E7F460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F4B59-90DF-FAD8-CC19-AD0D8E17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2A40-DDA2-F4D1-E7EF-F27768226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A9F42-245F-EDC9-AACF-437A4CB45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E00F8-F880-368A-825D-D31F5EE9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59E5-051B-49B6-B1F4-E9699680428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F84B0-C69A-7D3C-6362-BABF3F09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082DD-9D56-B168-38D6-130A73EF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375-FA4F-46D0-8BBD-44E7F460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5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3EEA-0EE4-0AA7-1891-E9BFA227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D7FD08-6FAC-42D2-AF3C-B0794DE29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20CD9-0160-D1A8-5F85-2B82ACD4E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EB438-DA73-AD51-5D43-4E2A70FDD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59E5-051B-49B6-B1F4-E9699680428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A2A80-FFA9-D16F-D575-50619B74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6963C-8612-CC89-C76C-486BF2E3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3375-FA4F-46D0-8BBD-44E7F460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4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4C1C4-07D3-E58F-79E7-A8D4323C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59AEB-0181-FB62-3272-F53FFD5EF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03515-03D2-B6D8-6075-CF1D72153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B59E5-051B-49B6-B1F4-E9699680428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069A7-4AEB-A5AB-9FF4-78B35B1FB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7BDD3-87F0-BBE7-1335-DEAFF675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23375-FA4F-46D0-8BBD-44E7F460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1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jcr.clarivat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v_lubenova@hotmail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du.bas.bg/documents/spec_courses2.pdf" TargetMode="External"/><Relationship Id="rId3" Type="http://schemas.openxmlformats.org/officeDocument/2006/relationships/hyperlink" Target="http://edu.bas.bg/documents/statut.pdf" TargetMode="External"/><Relationship Id="rId7" Type="http://schemas.openxmlformats.org/officeDocument/2006/relationships/hyperlink" Target="http://edu.bas.bg/documents/credit_system2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du.bas.bg/documents/osnovni.pdf" TargetMode="External"/><Relationship Id="rId5" Type="http://schemas.openxmlformats.org/officeDocument/2006/relationships/hyperlink" Target="http://edu.bas.bg/documents/pravilnik_sub.pdf" TargetMode="External"/><Relationship Id="rId4" Type="http://schemas.openxmlformats.org/officeDocument/2006/relationships/hyperlink" Target="http://edu.bas.bg/documents/pravilnik/2025_07_16.pdf" TargetMode="External"/><Relationship Id="rId9" Type="http://schemas.openxmlformats.org/officeDocument/2006/relationships/hyperlink" Target="http://edu.bas.bg/documents/it_courses1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D3C2E4-6D79-C7A6-4C2A-27296DF952A9}"/>
              </a:ext>
            </a:extLst>
          </p:cNvPr>
          <p:cNvSpPr txBox="1"/>
          <p:nvPr/>
        </p:nvSpPr>
        <p:spPr>
          <a:xfrm>
            <a:off x="2107502" y="1005623"/>
            <a:ext cx="834956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bg-BG" sz="2400" b="1" i="0" u="none" strike="noStrike" baseline="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ИНФОРМАЦИОННА СРЕЩА С </a:t>
            </a:r>
            <a:r>
              <a:rPr lang="bg-BG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ДОКТОРАНТИТЕ НА ИР-БАН</a:t>
            </a:r>
          </a:p>
          <a:p>
            <a:pPr algn="ctr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48916-4D60-0974-F9BE-8A37DD14C9E4}"/>
              </a:ext>
            </a:extLst>
          </p:cNvPr>
          <p:cNvSpPr txBox="1"/>
          <p:nvPr/>
        </p:nvSpPr>
        <p:spPr>
          <a:xfrm>
            <a:off x="5576247" y="5852377"/>
            <a:ext cx="1704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17.02.2026 г</a:t>
            </a:r>
          </a:p>
          <a:p>
            <a:pPr algn="ctr"/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София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32F21-8B10-9FF4-D50C-36E1E89C4395}"/>
              </a:ext>
            </a:extLst>
          </p:cNvPr>
          <p:cNvSpPr txBox="1"/>
          <p:nvPr/>
        </p:nvSpPr>
        <p:spPr>
          <a:xfrm>
            <a:off x="2240022" y="2240226"/>
            <a:ext cx="9408637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Накратко за докторантурите в ИР-БАН </a:t>
            </a:r>
          </a:p>
          <a:p>
            <a:pPr>
              <a:spcBef>
                <a:spcPts val="600"/>
              </a:spcBef>
            </a:pPr>
            <a:r>
              <a:rPr lang="bg-BG" sz="240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Научен секретар на ИР-БАН  проф. дтн Велислава Любенова</a:t>
            </a:r>
            <a:endParaRPr lang="en-US" sz="2400" dirty="0">
              <a:solidFill>
                <a:srgbClr val="2C36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Администриране –  </a:t>
            </a: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Светлана Асенова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специалист по обучение и развитие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към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отдел "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Човешки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ресурси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" </a:t>
            </a:r>
            <a:endParaRPr lang="bg-BG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Осчетоводяване – </a:t>
            </a: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гл. счетоводител Ивета Николова, отдел „Счетоводство“</a:t>
            </a:r>
          </a:p>
          <a:p>
            <a:pPr>
              <a:spcBef>
                <a:spcPts val="600"/>
              </a:spcBef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Въпроси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4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B1FB3A-41CB-197E-7957-5C4A1E0081FC}"/>
              </a:ext>
            </a:extLst>
          </p:cNvPr>
          <p:cNvSpPr txBox="1"/>
          <p:nvPr/>
        </p:nvSpPr>
        <p:spPr>
          <a:xfrm>
            <a:off x="1894537" y="879151"/>
            <a:ext cx="86276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ІІ. Апробация на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изпълнението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научната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Докладване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пред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научни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форуми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научни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резултати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темата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дисертацията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8E2E09-C5A8-634A-A8AF-01C5F02AFDF5}"/>
              </a:ext>
            </a:extLst>
          </p:cNvPr>
          <p:cNvSpPr txBox="1"/>
          <p:nvPr/>
        </p:nvSpPr>
        <p:spPr>
          <a:xfrm>
            <a:off x="1084120" y="4255300"/>
            <a:ext cx="1078727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400" b="1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Форуми, организирани от ИР</a:t>
            </a:r>
            <a:endParaRPr lang="bg-BG" sz="2400" b="1" dirty="0">
              <a:solidFill>
                <a:srgbClr val="2C36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bg-BG" sz="2400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Годишна Научна сесия – ноември 2026 г.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bg-BG" sz="2400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 конференция „Роботика и </a:t>
            </a:r>
            <a:r>
              <a:rPr lang="bg-BG" sz="2400" i="0" u="none" strike="noStrike" baseline="0" dirty="0" err="1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мехатроника</a:t>
            </a:r>
            <a:r>
              <a:rPr lang="bg-BG" sz="2400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15-20 май 2026 г.</a:t>
            </a:r>
          </a:p>
          <a:p>
            <a:endParaRPr lang="bg-BG" sz="2400" b="1" i="0" u="none" strike="noStrike" baseline="0" dirty="0">
              <a:solidFill>
                <a:srgbClr val="2C36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02D1D-A2A9-DCD3-4EBB-700CC66F12F3}"/>
              </a:ext>
            </a:extLst>
          </p:cNvPr>
          <p:cNvSpPr txBox="1"/>
          <p:nvPr/>
        </p:nvSpPr>
        <p:spPr>
          <a:xfrm>
            <a:off x="866870" y="2705725"/>
            <a:ext cx="9970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Интердисциплинарен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докторантски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форум 27 – 29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април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 г. гр.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Велинград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http://edu.bas.bg/documents/2026_01_23_forum/inv.pdf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4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DD40EF-28B1-98F8-92EF-7B4E207164EB}"/>
              </a:ext>
            </a:extLst>
          </p:cNvPr>
          <p:cNvSpPr txBox="1"/>
          <p:nvPr/>
        </p:nvSpPr>
        <p:spPr>
          <a:xfrm>
            <a:off x="1591178" y="920621"/>
            <a:ext cx="987195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 Публикации на </a:t>
            </a:r>
            <a:r>
              <a:rPr lang="ru-RU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научни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темата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дисертацията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 5. Технически науки </a:t>
            </a:r>
            <a:endParaRPr lang="bg-BG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направление 5.2. </a:t>
            </a:r>
            <a:r>
              <a:rPr lang="ru-RU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Електротехника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електроника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автоматика и 5.1. </a:t>
            </a:r>
            <a:r>
              <a:rPr lang="ru-RU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инженерство</a:t>
            </a:r>
          </a:p>
          <a:p>
            <a:endParaRPr lang="ru-R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публикации в издания,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реферирани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индексирани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световноизвестни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научна информация (Web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Science,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публикации в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нереферирани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списания с научно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рецензиране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в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редактирани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томове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Публикувана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глава от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монография </a:t>
            </a: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Приносът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дели 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публикацията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000" b="1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 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https://www.scopus.com/ </a:t>
            </a:r>
          </a:p>
          <a:p>
            <a:r>
              <a:rPr lang="en-US" sz="2000" b="1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 </a:t>
            </a:r>
            <a:r>
              <a:rPr lang="en-US" sz="2000" b="0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https://www.webofscience.com/ 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на </a:t>
            </a:r>
            <a:r>
              <a:rPr lang="bg-BG" sz="2000" b="1" dirty="0" err="1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bg-BG" sz="2000" b="1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ранга на списание: </a:t>
            </a:r>
            <a:r>
              <a:rPr lang="ru-RU" sz="2000" b="0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https://www.scimagojr.com/ </a:t>
            </a:r>
            <a:endParaRPr lang="en-US" sz="2000" b="0" i="0" u="none" strike="noStrike" baseline="0" dirty="0">
              <a:solidFill>
                <a:srgbClr val="2C36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на </a:t>
            </a:r>
            <a:r>
              <a:rPr lang="bg-BG" sz="2000" b="1" dirty="0" err="1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bg-BG" sz="2000" b="1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на списание </a:t>
            </a:r>
            <a:r>
              <a:rPr lang="ru-RU" sz="2000" dirty="0"/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https://jcr.clarivate.com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7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42A1-9785-B1A7-7BB1-E9D0A06D0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D582F-A283-87A9-A895-0C81AF944F16}"/>
              </a:ext>
            </a:extLst>
          </p:cNvPr>
          <p:cNvSpPr txBox="1"/>
          <p:nvPr/>
        </p:nvSpPr>
        <p:spPr>
          <a:xfrm>
            <a:off x="3844705" y="42473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400" b="1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 на ИР-БАН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D8422-A306-467D-1322-416867438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762" y="1328674"/>
            <a:ext cx="7076887" cy="3756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E49E9D-F960-A2BB-BA88-B3772C3314C6}"/>
              </a:ext>
            </a:extLst>
          </p:cNvPr>
          <p:cNvSpPr txBox="1"/>
          <p:nvPr/>
        </p:nvSpPr>
        <p:spPr>
          <a:xfrm>
            <a:off x="3355818" y="55278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http://ir.bas.bg/publishing/publishing.html</a:t>
            </a:r>
          </a:p>
        </p:txBody>
      </p:sp>
    </p:spTree>
    <p:extLst>
      <p:ext uri="{BB962C8B-B14F-4D97-AF65-F5344CB8AC3E}">
        <p14:creationId xmlns:p14="http://schemas.microsoft.com/office/powerpoint/2010/main" val="334181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96457E-11E0-CBBA-4C04-5A05D8896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88" y="1929094"/>
            <a:ext cx="9273643" cy="2999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F6152-78D3-5656-8076-D8C7BEF5D84B}"/>
              </a:ext>
            </a:extLst>
          </p:cNvPr>
          <p:cNvSpPr txBox="1"/>
          <p:nvPr/>
        </p:nvSpPr>
        <p:spPr>
          <a:xfrm>
            <a:off x="3972208" y="540132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https://www.iict.bas.bg/pecr/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C1894-6FB6-5B8F-8AA4-30E71BA64DA7}"/>
              </a:ext>
            </a:extLst>
          </p:cNvPr>
          <p:cNvSpPr txBox="1"/>
          <p:nvPr/>
        </p:nvSpPr>
        <p:spPr>
          <a:xfrm>
            <a:off x="4455814" y="625681"/>
            <a:ext cx="3280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400" b="1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 на ИР-БАН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3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678F3-B284-C5C6-9E89-2BE2816C6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2E36E7-58CF-38EA-A6CD-EC09352E49CB}"/>
              </a:ext>
            </a:extLst>
          </p:cNvPr>
          <p:cNvSpPr txBox="1"/>
          <p:nvPr/>
        </p:nvSpPr>
        <p:spPr>
          <a:xfrm>
            <a:off x="1068309" y="1902791"/>
            <a:ext cx="95910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0" i="0" u="none" strike="noStrike" baseline="0" dirty="0" err="1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ползване</a:t>
            </a:r>
            <a:r>
              <a:rPr lang="ru-RU" sz="2800" b="0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u="none" strike="noStrike" baseline="0" dirty="0" err="1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системата</a:t>
            </a:r>
            <a:r>
              <a:rPr lang="ru-RU" sz="2800" b="0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проверка за </a:t>
            </a:r>
            <a:r>
              <a:rPr lang="ru-RU" sz="2800" b="0" i="0" u="none" strike="noStrike" baseline="0" dirty="0" err="1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съвпадения</a:t>
            </a:r>
            <a:r>
              <a:rPr lang="ru-RU" sz="2800" b="0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текста /</a:t>
            </a:r>
            <a:r>
              <a:rPr lang="ru-RU" sz="2800" b="0" i="0" u="none" strike="noStrike" baseline="0" dirty="0" err="1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антиплагиатство</a:t>
            </a:r>
            <a:r>
              <a:rPr lang="ru-RU" sz="2800" b="0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- имейл до </a:t>
            </a:r>
            <a:r>
              <a:rPr lang="en-US" sz="280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v_lubenova@hotmail.com</a:t>
            </a:r>
            <a:r>
              <a:rPr lang="en-US" sz="280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bg-BG" sz="280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дтн Велислава Любенова, </a:t>
            </a:r>
            <a:r>
              <a:rPr lang="ru-RU" sz="2800" b="0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трите имена</a:t>
            </a:r>
            <a:r>
              <a:rPr lang="ru-RU" sz="280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bg-BG" sz="280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en-US" sz="280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4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4D864-EEF7-6FAA-5BF2-526D0B30D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2FAF5B-9E9C-3C5B-1BB9-93224BBAA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649" y="1223552"/>
            <a:ext cx="6950701" cy="47255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AD1C44-5DDE-D348-7342-6060C7B8819B}"/>
              </a:ext>
            </a:extLst>
          </p:cNvPr>
          <p:cNvSpPr txBox="1"/>
          <p:nvPr/>
        </p:nvSpPr>
        <p:spPr>
          <a:xfrm>
            <a:off x="4171679" y="63336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http://ir.bas.bg/phd/phd.html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B9F66D-039F-7F7C-C919-0582719C3E8E}"/>
              </a:ext>
            </a:extLst>
          </p:cNvPr>
          <p:cNvSpPr txBox="1"/>
          <p:nvPr/>
        </p:nvSpPr>
        <p:spPr>
          <a:xfrm>
            <a:off x="3773032" y="339720"/>
            <a:ext cx="609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800" b="1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на </a:t>
            </a:r>
            <a:r>
              <a:rPr lang="en-US" sz="1800" b="1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bg-BG" sz="1800" b="1" i="0" u="none" strike="noStrike" baseline="0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страницата на ИР-БАН</a:t>
            </a:r>
            <a:r>
              <a:rPr lang="en-US" b="1" dirty="0">
                <a:solidFill>
                  <a:srgbClr val="2C36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http://ir.bas.bg/index.html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5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7E3BF4-DF7B-2439-E6D3-2B043A044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58" y="880755"/>
            <a:ext cx="11609942" cy="46336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A7215D-C301-DEB4-33E6-8685DF0BB6ED}"/>
              </a:ext>
            </a:extLst>
          </p:cNvPr>
          <p:cNvSpPr txBox="1"/>
          <p:nvPr/>
        </p:nvSpPr>
        <p:spPr>
          <a:xfrm>
            <a:off x="2315449" y="6150496"/>
            <a:ext cx="6151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http://ir.bas.bg/docs/docs.html</a:t>
            </a:r>
          </a:p>
        </p:txBody>
      </p:sp>
    </p:spTree>
    <p:extLst>
      <p:ext uri="{BB962C8B-B14F-4D97-AF65-F5344CB8AC3E}">
        <p14:creationId xmlns:p14="http://schemas.microsoft.com/office/powerpoint/2010/main" val="286179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6E24BF-D525-07C0-B4FB-6081F9D0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61" y="426720"/>
            <a:ext cx="9037599" cy="5577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FA427A-5062-08C8-31E8-D3362686FD09}"/>
              </a:ext>
            </a:extLst>
          </p:cNvPr>
          <p:cNvSpPr txBox="1"/>
          <p:nvPr/>
        </p:nvSpPr>
        <p:spPr>
          <a:xfrm>
            <a:off x="2315449" y="6150496"/>
            <a:ext cx="6151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http://ir.bas.bg/docs/docs.html</a:t>
            </a:r>
          </a:p>
        </p:txBody>
      </p:sp>
    </p:spTree>
    <p:extLst>
      <p:ext uri="{BB962C8B-B14F-4D97-AF65-F5344CB8AC3E}">
        <p14:creationId xmlns:p14="http://schemas.microsoft.com/office/powerpoint/2010/main" val="2502906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D184-1972-EF6D-F999-C2A616C78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948" y="2551734"/>
            <a:ext cx="10515600" cy="1325563"/>
          </a:xfrm>
        </p:spPr>
        <p:txBody>
          <a:bodyPr/>
          <a:lstStyle/>
          <a:p>
            <a:r>
              <a:rPr lang="bg-BG" dirty="0"/>
              <a:t>Благодаря за вниманието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8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B4350C-41AB-8CE8-9A45-0FF3EA0D09D4}"/>
              </a:ext>
            </a:extLst>
          </p:cNvPr>
          <p:cNvSpPr txBox="1"/>
          <p:nvPr/>
        </p:nvSpPr>
        <p:spPr>
          <a:xfrm>
            <a:off x="1821644" y="62071"/>
            <a:ext cx="96962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Накратко за докторантурите в ИР-БАН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BC71FC-8C51-646E-DC50-8FCD17EDD2BC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http://edu.bas.bg/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C6DDE8-867B-6459-CD78-E71B136F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294" y="1119462"/>
            <a:ext cx="8079895" cy="51477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FE8510-EA99-87AA-B306-A04335214ABB}"/>
              </a:ext>
            </a:extLst>
          </p:cNvPr>
          <p:cNvSpPr txBox="1"/>
          <p:nvPr/>
        </p:nvSpPr>
        <p:spPr>
          <a:xfrm>
            <a:off x="4997299" y="6461299"/>
            <a:ext cx="2225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http://edu.bas.bg/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34A354-35E1-6270-CEE3-172E32B5A3F0}"/>
              </a:ext>
            </a:extLst>
          </p:cNvPr>
          <p:cNvSpPr txBox="1"/>
          <p:nvPr/>
        </p:nvSpPr>
        <p:spPr>
          <a:xfrm>
            <a:off x="2066811" y="719352"/>
            <a:ext cx="9696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Център за обучение (ЦО) - БАН</a:t>
            </a:r>
          </a:p>
        </p:txBody>
      </p:sp>
    </p:spTree>
    <p:extLst>
      <p:ext uri="{BB962C8B-B14F-4D97-AF65-F5344CB8AC3E}">
        <p14:creationId xmlns:p14="http://schemas.microsoft.com/office/powerpoint/2010/main" val="220150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DF1EA-34E0-F274-C721-1256F6D6A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D5A396-00BA-4779-F21C-8F65E4B06094}"/>
              </a:ext>
            </a:extLst>
          </p:cNvPr>
          <p:cNvSpPr txBox="1"/>
          <p:nvPr/>
        </p:nvSpPr>
        <p:spPr>
          <a:xfrm>
            <a:off x="1821645" y="337898"/>
            <a:ext cx="96962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Докторантско училище към ЦО-БАН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BC38E-CE3C-5170-7AEC-EDE36B5C03ED}"/>
              </a:ext>
            </a:extLst>
          </p:cNvPr>
          <p:cNvSpPr txBox="1"/>
          <p:nvPr/>
        </p:nvSpPr>
        <p:spPr>
          <a:xfrm>
            <a:off x="4267815" y="60356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http://edu.bas.bg/phd-school.html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745221-D08D-CD5E-8B0B-A1D6B9E53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67" y="1056279"/>
            <a:ext cx="5872613" cy="4745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73BE40-D9B7-537B-4767-7E95034464C7}"/>
              </a:ext>
            </a:extLst>
          </p:cNvPr>
          <p:cNvSpPr txBox="1"/>
          <p:nvPr/>
        </p:nvSpPr>
        <p:spPr>
          <a:xfrm>
            <a:off x="6599583" y="1327957"/>
            <a:ext cx="52913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Статут</a:t>
            </a:r>
            <a:endParaRPr lang="ru-RU" sz="1600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1600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Правилник</a:t>
            </a:r>
            <a:endParaRPr lang="ru-RU" sz="1600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ПРАВИЛНИК за </a:t>
            </a:r>
            <a:r>
              <a:rPr lang="ru-RU" sz="1600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разпределение</a:t>
            </a: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ru-RU" sz="1600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разходване</a:t>
            </a: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и </a:t>
            </a:r>
            <a:r>
              <a:rPr lang="ru-RU" sz="1600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отчитане</a:t>
            </a: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на </a:t>
            </a:r>
            <a:r>
              <a:rPr lang="ru-RU" sz="1600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субсидията</a:t>
            </a: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за </a:t>
            </a:r>
            <a:r>
              <a:rPr lang="ru-RU" sz="1600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издръжка</a:t>
            </a: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на об </a:t>
            </a:r>
            <a:r>
              <a:rPr lang="ru-RU" sz="1600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учението</a:t>
            </a: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на </a:t>
            </a:r>
            <a:r>
              <a:rPr lang="ru-RU" sz="1600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докторантите</a:t>
            </a: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в БАН</a:t>
            </a:r>
            <a:endParaRPr lang="ru-RU" sz="1600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ОСНОВНИ НАСОКИ И ПРИНЦИПИ при </a:t>
            </a:r>
            <a:r>
              <a:rPr lang="ru-RU" sz="1600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изработването</a:t>
            </a: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на система за оценка на </a:t>
            </a:r>
            <a:r>
              <a:rPr lang="ru-RU" sz="1600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качеството</a:t>
            </a: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на </a:t>
            </a:r>
            <a:r>
              <a:rPr lang="ru-RU" sz="1600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обучението</a:t>
            </a: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на </a:t>
            </a:r>
            <a:r>
              <a:rPr lang="ru-RU" sz="1600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докторанти</a:t>
            </a: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от </a:t>
            </a:r>
            <a:r>
              <a:rPr lang="ru-RU" sz="1600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звената</a:t>
            </a: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на БАН в </a:t>
            </a:r>
            <a:r>
              <a:rPr lang="ru-RU" sz="1600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съответствие</a:t>
            </a: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със</a:t>
            </a: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спецификата</a:t>
            </a:r>
            <a:r>
              <a:rPr lang="ru-RU" sz="16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им</a:t>
            </a:r>
            <a:endParaRPr lang="ru-RU" sz="1600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3C5F1D-C644-466E-5C35-0C0B962715A4}"/>
              </a:ext>
            </a:extLst>
          </p:cNvPr>
          <p:cNvSpPr txBox="1"/>
          <p:nvPr/>
        </p:nvSpPr>
        <p:spPr>
          <a:xfrm>
            <a:off x="6669775" y="3870206"/>
            <a:ext cx="50596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Кредитна</a:t>
            </a:r>
            <a:r>
              <a:rPr lang="ru-RU" sz="1600" b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система - Общи правила</a:t>
            </a:r>
            <a:endParaRPr lang="ru-RU" sz="160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Кредитна</a:t>
            </a:r>
            <a:r>
              <a:rPr lang="ru-RU" sz="1600" b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система - </a:t>
            </a:r>
            <a:r>
              <a:rPr lang="ru-RU" sz="1600" b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Специализирани</a:t>
            </a:r>
            <a:r>
              <a:rPr lang="ru-RU" sz="1600" b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курсове</a:t>
            </a:r>
            <a:endParaRPr lang="ru-RU" sz="160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Кредитна</a:t>
            </a:r>
            <a:r>
              <a:rPr lang="ru-RU" sz="1600" b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система - </a:t>
            </a:r>
            <a:r>
              <a:rPr lang="ru-RU" sz="1600" b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Курсове</a:t>
            </a:r>
            <a:r>
              <a:rPr lang="ru-RU" sz="1600" b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по </a:t>
            </a:r>
            <a:r>
              <a:rPr lang="ru-RU" sz="1600" b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информационни</a:t>
            </a:r>
            <a:r>
              <a:rPr lang="ru-RU" sz="1600" b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технологии (ИТ)</a:t>
            </a:r>
            <a:endParaRPr lang="ru-RU" sz="160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7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D609C4-866C-2CCC-0BC2-F8A786E38B7A}"/>
              </a:ext>
            </a:extLst>
          </p:cNvPr>
          <p:cNvSpPr txBox="1"/>
          <p:nvPr/>
        </p:nvSpPr>
        <p:spPr>
          <a:xfrm>
            <a:off x="4294773" y="62379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http://edu.bas.bg/courses.html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5A04E-18B0-65C1-A997-3B5F90F60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053" y="531220"/>
            <a:ext cx="6436069" cy="5798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E1A003-0ED7-3A31-BC45-86FA209C5D12}"/>
              </a:ext>
            </a:extLst>
          </p:cNvPr>
          <p:cNvSpPr txBox="1"/>
          <p:nvPr/>
        </p:nvSpPr>
        <p:spPr>
          <a:xfrm>
            <a:off x="5111196" y="66057"/>
            <a:ext cx="2915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Курсове към ЦО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4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2703A-53D7-3958-CBB3-8C06CE3B2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4ECA24-3178-8D8A-AF60-22FDD6E1E5D7}"/>
              </a:ext>
            </a:extLst>
          </p:cNvPr>
          <p:cNvSpPr txBox="1"/>
          <p:nvPr/>
        </p:nvSpPr>
        <p:spPr>
          <a:xfrm>
            <a:off x="4913562" y="340551"/>
            <a:ext cx="2915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Курсове към ЦО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B1C77-CC29-A1B8-9BAE-29F92B66A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08" y="809750"/>
            <a:ext cx="7595386" cy="54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3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0B59FE-3939-27D2-E556-ADE8A6914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116" y="1243012"/>
            <a:ext cx="8277225" cy="4371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38771-57B3-A877-79C9-BB18EDC5CB08}"/>
              </a:ext>
            </a:extLst>
          </p:cNvPr>
          <p:cNvSpPr txBox="1"/>
          <p:nvPr/>
        </p:nvSpPr>
        <p:spPr>
          <a:xfrm>
            <a:off x="4913562" y="340551"/>
            <a:ext cx="2915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Курсове към ЦО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0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D18ED-DA5A-2E58-6874-BAD1C50F9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FFA1A8-F3B6-507F-DDA3-C72E06BADFA0}"/>
              </a:ext>
            </a:extLst>
          </p:cNvPr>
          <p:cNvSpPr txBox="1"/>
          <p:nvPr/>
        </p:nvSpPr>
        <p:spPr>
          <a:xfrm>
            <a:off x="1511929" y="725646"/>
            <a:ext cx="9696261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ОЦЕНКА НА ПОДГОТОВКАТА НА ДОКТОРАНТИ В БАН ПО КРЕДИТНА СИСТЕМА</a:t>
            </a:r>
          </a:p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І.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Изпълнение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образователната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bg-BG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Успешно положен изпит по </a:t>
            </a:r>
          </a:p>
          <a:p>
            <a:r>
              <a:rPr lang="bg-BG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базов специализиран предмет,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два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специализирани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курса за обща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базова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подготовка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съответното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научно направление или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интердисциплинарно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направление,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свързано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темата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дисертацията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bg-BG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езикова подготовка </a:t>
            </a:r>
          </a:p>
          <a:p>
            <a:r>
              <a:rPr lang="bg-BG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компютърни умения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ІІ. Апробация на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изпълнението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научната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Докладване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пред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научни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форуми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научни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резултати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темата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дисертацията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ІІІ. Публикации на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научни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резултати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темата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дисертацията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2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E18982-C629-37D9-E6AF-B33DBFBC6680}"/>
              </a:ext>
            </a:extLst>
          </p:cNvPr>
          <p:cNvSpPr txBox="1"/>
          <p:nvPr/>
        </p:nvSpPr>
        <p:spPr>
          <a:xfrm>
            <a:off x="1404730" y="417798"/>
            <a:ext cx="10045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http://edu.bas.bg/doctorant_school/spec_courses/1_inf_com_sci_tech/information.html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DA3D2-84F4-714B-D27A-9E2A28B73A23}"/>
              </a:ext>
            </a:extLst>
          </p:cNvPr>
          <p:cNvSpPr txBox="1"/>
          <p:nvPr/>
        </p:nvSpPr>
        <p:spPr>
          <a:xfrm>
            <a:off x="1007165" y="48466"/>
            <a:ext cx="11436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416B9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"ИНФОРМАЦИОННИ И КОМУНИКАЦИОННИ НАУКИ И ТЕХНОЛОГИИ"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B7733-D5DA-9C7E-8D79-8589E65EAFDF}"/>
              </a:ext>
            </a:extLst>
          </p:cNvPr>
          <p:cNvSpPr txBox="1"/>
          <p:nvPr/>
        </p:nvSpPr>
        <p:spPr>
          <a:xfrm>
            <a:off x="1007165" y="1003715"/>
            <a:ext cx="108402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g-BG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СНОВИ НА ПАТЕНТНОТО ЗАКОНОДАТЕЛСТВО И УМЕНИЕТО ДА СЕ ИЗОБРЕТЯВА</a:t>
            </a:r>
          </a:p>
          <a:p>
            <a:pPr algn="l">
              <a:buNone/>
            </a:pPr>
            <a:r>
              <a:rPr lang="bg-BG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Лектори:</a:t>
            </a:r>
          </a:p>
          <a:p>
            <a:pPr algn="l">
              <a:buNone/>
            </a:pPr>
            <a:r>
              <a:rPr lang="bg-BG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Акад. Чавдар </a:t>
            </a:r>
            <a:r>
              <a:rPr lang="bg-BG" sz="1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Руменин</a:t>
            </a:r>
            <a:endParaRPr lang="bg-BG" sz="1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bg-BG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Проф. д-р Сия Лозанова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3BE37-5875-5630-4858-973EC95B9938}"/>
              </a:ext>
            </a:extLst>
          </p:cNvPr>
          <p:cNvSpPr txBox="1"/>
          <p:nvPr/>
        </p:nvSpPr>
        <p:spPr>
          <a:xfrm>
            <a:off x="1007165" y="2298623"/>
            <a:ext cx="102704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ДА СЕ ФОРМУЛИРАТ И ОФОРМЯТ ЦЕЛИТЕ, ЗАДАЧИТЕ, ИЗВОДИТЕ</a:t>
            </a:r>
            <a:r>
              <a:rPr lang="en-US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ПРИНОСИТЕ В ДИСЕРТАЦИОННИТЕ ТРУДОВЕ И НАУЧНИТЕ ПУБЛИКАЦИИ</a:t>
            </a:r>
            <a:endParaRPr lang="en-US" sz="1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Акад. Чавдар </a:t>
            </a:r>
            <a:r>
              <a:rPr lang="bg-BG" sz="1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Руменин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C0DEAA-1880-6B4D-04C6-50FFC2D55504}"/>
              </a:ext>
            </a:extLst>
          </p:cNvPr>
          <p:cNvSpPr txBox="1"/>
          <p:nvPr/>
        </p:nvSpPr>
        <p:spPr>
          <a:xfrm>
            <a:off x="1007165" y="3429000"/>
            <a:ext cx="9382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И РАЗПОЗНАВАНЕ НА РОБОТИ И МАНИПУЛАТОРИ</a:t>
            </a:r>
            <a:endParaRPr lang="en-US" sz="1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д-р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Роман Захариев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1E821E-E875-AF68-674F-70598B20A6AE}"/>
              </a:ext>
            </a:extLst>
          </p:cNvPr>
          <p:cNvSpPr txBox="1"/>
          <p:nvPr/>
        </p:nvSpPr>
        <p:spPr>
          <a:xfrm>
            <a:off x="1007165" y="5331065"/>
            <a:ext cx="6221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МОДЕЛИРАНЕ НА СИСТЕМИТЕ ЧОВЕК-РОБОТ</a:t>
            </a:r>
            <a:endParaRPr lang="en-US" sz="1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д-р Мая Димитрова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FF5214-09E3-AEFE-2EFA-72C503238C0B}"/>
              </a:ext>
            </a:extLst>
          </p:cNvPr>
          <p:cNvSpPr txBox="1"/>
          <p:nvPr/>
        </p:nvSpPr>
        <p:spPr>
          <a:xfrm>
            <a:off x="1007165" y="4416132"/>
            <a:ext cx="6221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НА МОЗЪЧНО-МАШИННИЯ ИНТЕРФЕЙС</a:t>
            </a:r>
            <a:endParaRPr lang="en-US" sz="1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д-р Анна Лекова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2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47DF1-18D9-3CDC-DEDC-00B36E015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FE62EC-46C8-DF2A-D313-D72878D9043E}"/>
              </a:ext>
            </a:extLst>
          </p:cNvPr>
          <p:cNvSpPr txBox="1"/>
          <p:nvPr/>
        </p:nvSpPr>
        <p:spPr>
          <a:xfrm>
            <a:off x="1404730" y="417798"/>
            <a:ext cx="10045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http://edu.bas.bg/doctorant_school/spec_courses/1_inf_com_sci_tech/information.html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8BA87-2677-6E0A-E295-054BA1764B20}"/>
              </a:ext>
            </a:extLst>
          </p:cNvPr>
          <p:cNvSpPr txBox="1"/>
          <p:nvPr/>
        </p:nvSpPr>
        <p:spPr>
          <a:xfrm>
            <a:off x="1007165" y="48466"/>
            <a:ext cx="11436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416B9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"ИНФОРМАЦИОННИ И КОМУНИКАЦИОННИ НАУКИ И ТЕХНОЛОГИИ"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F7D335-4658-BFEC-77F4-92379121C772}"/>
              </a:ext>
            </a:extLst>
          </p:cNvPr>
          <p:cNvSpPr txBox="1"/>
          <p:nvPr/>
        </p:nvSpPr>
        <p:spPr>
          <a:xfrm>
            <a:off x="1053549" y="1160189"/>
            <a:ext cx="6221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ЕЛЕКТРОЕНЕРГИЙНА ЕФЕКТИВНОСТ</a:t>
            </a:r>
          </a:p>
          <a:p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роф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Илиян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Илиев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786921-F867-C199-B3EE-50A584476FE7}"/>
              </a:ext>
            </a:extLst>
          </p:cNvPr>
          <p:cNvSpPr txBox="1"/>
          <p:nvPr/>
        </p:nvSpPr>
        <p:spPr>
          <a:xfrm>
            <a:off x="1007165" y="2056468"/>
            <a:ext cx="62218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ПРОМИШЛЕНА АВТОМАТИЗАЦИЯ И СИСТЕМИ ЗА УПРАВЛЕНИЕ НА ТЕХНОЛОГИЧНИ ПРОЦЕСИ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д-р Даниела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Парашкевова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83B592-BFF7-659D-6D83-532672D2684F}"/>
              </a:ext>
            </a:extLst>
          </p:cNvPr>
          <p:cNvSpPr txBox="1"/>
          <p:nvPr/>
        </p:nvSpPr>
        <p:spPr>
          <a:xfrm>
            <a:off x="1007165" y="3168191"/>
            <a:ext cx="62218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АВТОМАТИЗИРАНО ПРОЕКТИРАНЕ И ДИНАМИЧНО ИЗСЛЕДВАНЕ НА МЕХАНИЗМИ И МАНИПУЛАТОРИ ЧРЕЗ CAD-CAE ИНСТРУМЕНТИ.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д-р Петко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Недялков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3E0D8D-ECA2-9580-A693-39BAF5452EE5}"/>
              </a:ext>
            </a:extLst>
          </p:cNvPr>
          <p:cNvSpPr txBox="1"/>
          <p:nvPr/>
        </p:nvSpPr>
        <p:spPr>
          <a:xfrm>
            <a:off x="1053549" y="4495357"/>
            <a:ext cx="62218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МОДЕЛИРАНЕ И УПРАВЛЕНИЕ НА (БИО)ТЕХНОЛОГИЧНИ ПРОЦЕСИ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Велислава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Любенова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д-р Мая Игнатова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B0AB71-BAD8-03A6-C044-05771FCD18A7}"/>
              </a:ext>
            </a:extLst>
          </p:cNvPr>
          <p:cNvSpPr txBox="1"/>
          <p:nvPr/>
        </p:nvSpPr>
        <p:spPr>
          <a:xfrm>
            <a:off x="1053549" y="5822523"/>
            <a:ext cx="4737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СЕНЗОРИ И СЕНЗОРНИ МРЕЖИ – НОВ КУРС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Александър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Александров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9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838</Words>
  <Application>Microsoft Office PowerPoint</Application>
  <PresentationFormat>Widescreen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Velislava Lyubenova</dc:creator>
  <cp:lastModifiedBy>Velislava Lyubenova</cp:lastModifiedBy>
  <cp:revision>93</cp:revision>
  <dcterms:created xsi:type="dcterms:W3CDTF">2026-02-13T11:13:51Z</dcterms:created>
  <dcterms:modified xsi:type="dcterms:W3CDTF">2026-02-23T20:56:48Z</dcterms:modified>
</cp:coreProperties>
</file>